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55"/>
  </p:notesMasterIdLst>
  <p:handoutMasterIdLst>
    <p:handoutMasterId r:id="rId56"/>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77" r:id="rId29"/>
    <p:sldId id="311" r:id="rId30"/>
    <p:sldId id="281" r:id="rId31"/>
    <p:sldId id="320" r:id="rId32"/>
    <p:sldId id="301" r:id="rId33"/>
    <p:sldId id="322" r:id="rId34"/>
    <p:sldId id="323" r:id="rId35"/>
    <p:sldId id="335" r:id="rId36"/>
    <p:sldId id="325" r:id="rId37"/>
    <p:sldId id="336" r:id="rId38"/>
    <p:sldId id="337" r:id="rId39"/>
    <p:sldId id="260" r:id="rId40"/>
    <p:sldId id="326" r:id="rId41"/>
    <p:sldId id="330" r:id="rId42"/>
    <p:sldId id="331" r:id="rId43"/>
    <p:sldId id="333" r:id="rId44"/>
    <p:sldId id="332" r:id="rId45"/>
    <p:sldId id="334" r:id="rId46"/>
    <p:sldId id="339" r:id="rId47"/>
    <p:sldId id="340" r:id="rId48"/>
    <p:sldId id="338" r:id="rId49"/>
    <p:sldId id="343" r:id="rId50"/>
    <p:sldId id="262" r:id="rId51"/>
    <p:sldId id="268" r:id="rId52"/>
    <p:sldId id="293" r:id="rId53"/>
    <p:sldId id="28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Academic Garden" id="{2F7B515C-F2E9-4740-A1B1-19AE4061393F}">
          <p14:sldIdLst>
            <p14:sldId id="335"/>
            <p14:sldId id="325"/>
            <p14:sldId id="336"/>
            <p14:sldId id="337"/>
            <p14:sldId id="260"/>
            <p14:sldId id="326"/>
            <p14:sldId id="330"/>
            <p14:sldId id="331"/>
          </p14:sldIdLst>
        </p14:section>
        <p14:section name="Data Analysis" id="{2E7B47D2-7E4B-CB40-B73D-0D88D576698B}">
          <p14:sldIdLst>
            <p14:sldId id="333"/>
            <p14:sldId id="332"/>
            <p14:sldId id="334"/>
            <p14:sldId id="339"/>
            <p14:sldId id="340"/>
            <p14:sldId id="338"/>
            <p14:sldId id="343"/>
          </p14:sldIdLst>
        </p14:section>
        <p14:section name="Thanks and Demo" id="{F9A3BA7A-051F-1A44-ACA6-E045A58EF91B}">
          <p14:sldIdLst>
            <p14:sldId id="262"/>
            <p14:sldId id="268"/>
            <p14:sldId id="293"/>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77"/>
    <p:restoredTop sz="76639"/>
  </p:normalViewPr>
  <p:slideViewPr>
    <p:cSldViewPr snapToGrid="0" snapToObjects="1">
      <p:cViewPr>
        <p:scale>
          <a:sx n="61" d="100"/>
          <a:sy n="61" d="100"/>
        </p:scale>
        <p:origin x="424" y="440"/>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C68DA13E-22A7-A249-AF8E-47D30D381450}" type="datetimeFigureOut">
              <a:rPr lang="en-US" smtClean="0"/>
              <a:t>7/18/16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327D6356-66F7-6E4A-9F70-48A7180D0638}" type="datetimeFigureOut">
              <a:rPr lang="en-US" smtClean="0"/>
              <a:t>7/18/16</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Thank you for coming for my presentation today.</a:t>
            </a:r>
          </a:p>
          <a:p>
            <a:r>
              <a:rPr lang="en-US" baseline="0" dirty="0" smtClean="0"/>
              <a:t>My name is Kyeongan Kwon.</a:t>
            </a:r>
          </a:p>
          <a:p>
            <a:endParaRPr lang="en-US" baseline="0" dirty="0" smtClean="0"/>
          </a:p>
          <a:p>
            <a:r>
              <a:rPr lang="en-US" baseline="0" dirty="0" smtClean="0"/>
              <a:t>Today, I am going to present my PhD dissertation about scalable data visualization for academic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merit criteria.</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Impact of the intellectual products, what</a:t>
            </a:r>
            <a:r>
              <a:rPr lang="en-US" baseline="0" dirty="0" smtClean="0"/>
              <a:t> happened after you published.</a:t>
            </a:r>
            <a:endParaRPr lang="en-US" dirty="0" smtClean="0"/>
          </a:p>
          <a:p>
            <a:pPr marL="0" indent="0">
              <a:buFont typeface="+mj-lt"/>
              <a:buNone/>
            </a:pPr>
            <a:endParaRPr lang="en-US" dirty="0" smtClean="0"/>
          </a:p>
          <a:p>
            <a:pPr marL="0" indent="0">
              <a:buFont typeface="+mj-lt"/>
              <a:buNone/>
            </a:pPr>
            <a:r>
              <a:rPr lang="en-US" dirty="0" smtClean="0"/>
              <a:t>- Prestige of the venues where intellectual products appear, </a:t>
            </a:r>
            <a:r>
              <a:rPr lang="en-US" altLang="ko-KR" baseline="0" dirty="0" smtClean="0"/>
              <a:t>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one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How 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I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projection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works.</a:t>
            </a:r>
          </a:p>
          <a:p>
            <a:endParaRPr lang="en-US" baseline="0" dirty="0" smtClean="0"/>
          </a:p>
          <a:p>
            <a:r>
              <a:rPr lang="en-US" baseline="0" dirty="0" smtClean="0"/>
              <a:t>In Design philosophy and methodology, I am going to cover 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 including publication records and funding records.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gave two evaluations both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participants were planning to use Scholar Plot frequently (μ = 4.1).</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Scholar Plot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 focus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starting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Qualitative analysis is the scientific study of data that can be observed, but not measured.</a:t>
            </a: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Funding</a:t>
            </a:r>
            <a:r>
              <a:rPr lang="en-US" baseline="0" dirty="0" smtClean="0"/>
              <a:t> information - NSF/NIH/NASA</a:t>
            </a:r>
          </a:p>
          <a:p>
            <a:r>
              <a:rPr lang="en-US" dirty="0" smtClean="0"/>
              <a:t>2. Citation </a:t>
            </a:r>
          </a:p>
          <a:p>
            <a:r>
              <a:rPr lang="en-US" dirty="0" smtClean="0"/>
              <a:t>3. Impact Factor - size and colors</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938347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simply understand the</a:t>
            </a:r>
            <a:r>
              <a:rPr lang="en-US" baseline="0" dirty="0" smtClean="0"/>
              <a:t> concept and information of department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1017073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Local scale Y-axis is automatically scaled to the highest citation received by faculty in the department. </a:t>
            </a:r>
            <a:r>
              <a:rPr lang="en-US" dirty="0" smtClean="0"/>
              <a:t>Quartiles</a:t>
            </a:r>
            <a:r>
              <a:rPr lang="en-US" baseline="0" dirty="0" smtClean="0"/>
              <a:t> are calculated using the faculty within the same department. Citation / Impact Factor / Funding</a:t>
            </a:r>
          </a:p>
          <a:p>
            <a:endParaRPr lang="en-US" baseline="0" dirty="0" smtClean="0"/>
          </a:p>
          <a:p>
            <a:r>
              <a:rPr lang="en-US" baseline="0" dirty="0" smtClean="0"/>
              <a:t>Global – </a:t>
            </a:r>
            <a:r>
              <a:rPr lang="en-US" dirty="0" smtClean="0"/>
              <a:t>Quartiles</a:t>
            </a:r>
            <a:r>
              <a:rPr lang="en-US" baseline="0" dirty="0" smtClean="0"/>
              <a:t> are calculated using the faculty within the same discipline.</a:t>
            </a:r>
          </a:p>
          <a:p>
            <a:endParaRPr lang="en-US" baseline="0" dirty="0" smtClean="0"/>
          </a:p>
          <a:p>
            <a:r>
              <a:rPr lang="en-US" baseline="0" dirty="0" smtClean="0"/>
              <a:t>We used CIP (</a:t>
            </a:r>
            <a:r>
              <a:rPr lang="en-US" sz="1200" b="0" i="0" kern="1200" dirty="0" smtClean="0">
                <a:solidFill>
                  <a:schemeClr val="tx1"/>
                </a:solidFill>
                <a:effectLst/>
                <a:latin typeface="+mn-lt"/>
                <a:ea typeface="+mn-ea"/>
                <a:cs typeface="+mn-cs"/>
              </a:rPr>
              <a:t>The National Center for Education Statistics designed the Classification of Instructional Program)</a:t>
            </a:r>
            <a:r>
              <a:rPr lang="en-US" baseline="0" dirty="0" smtClean="0"/>
              <a:t> codes to map the departments to disciplines. </a:t>
            </a:r>
            <a:endParaRPr lang="en-US" dirty="0" smtClean="0"/>
          </a:p>
          <a:p>
            <a:endParaRPr lang="en-US" baseline="0" dirty="0" smtClean="0"/>
          </a:p>
          <a:p>
            <a:r>
              <a:rPr lang="en-US" baseline="0" dirty="0" smtClean="0"/>
              <a:t>In Global, scale below the cloud is fixed with 20,000 which is 90 percentile of all faculty. scale above the cloud is fixed with 300,000 which is approximately the highest citation of faculty</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1095702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how do you think local,</a:t>
            </a:r>
          </a:p>
          <a:p>
            <a:r>
              <a:rPr lang="en-US" dirty="0" smtClean="0"/>
              <a:t>Truly everyone</a:t>
            </a:r>
            <a:r>
              <a:rPr lang="en-US" baseline="0" dirty="0" smtClean="0"/>
              <a:t> in department are good.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41</a:t>
            </a:fld>
            <a:endParaRPr lang="en-US" dirty="0"/>
          </a:p>
        </p:txBody>
      </p:sp>
    </p:spTree>
    <p:extLst>
      <p:ext uri="{BB962C8B-B14F-4D97-AF65-F5344CB8AC3E}">
        <p14:creationId xmlns:p14="http://schemas.microsoft.com/office/powerpoint/2010/main" val="27900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42</a:t>
            </a:fld>
            <a:endParaRPr lang="en-US" dirty="0"/>
          </a:p>
        </p:txBody>
      </p:sp>
    </p:spTree>
    <p:extLst>
      <p:ext uri="{BB962C8B-B14F-4D97-AF65-F5344CB8AC3E}">
        <p14:creationId xmlns:p14="http://schemas.microsoft.com/office/powerpoint/2010/main" val="1762415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To validate design choices </a:t>
            </a:r>
            <a:r>
              <a:rPr lang="mr-IN" baseline="0" dirty="0" smtClean="0"/>
              <a:t>–</a:t>
            </a:r>
            <a:r>
              <a:rPr lang="en-US" baseline="0" dirty="0" smtClean="0"/>
              <a:t> prominent group (chaired) </a:t>
            </a:r>
          </a:p>
          <a:p>
            <a:pPr marL="0" indent="0">
              <a:buNone/>
            </a:pPr>
            <a:r>
              <a:rPr lang="en-US" baseline="0" dirty="0" smtClean="0"/>
              <a:t>1. Ground truth (standard, base)</a:t>
            </a:r>
          </a:p>
          <a:p>
            <a:pPr marL="0" indent="0">
              <a:buNone/>
            </a:pPr>
            <a:r>
              <a:rPr lang="en-US" baseline="0" dirty="0" smtClean="0"/>
              <a:t>2. Linear Model  </a:t>
            </a:r>
            <a:r>
              <a:rPr lang="mr-IN" baseline="0" dirty="0" smtClean="0"/>
              <a:t>–</a:t>
            </a:r>
            <a:r>
              <a:rPr lang="en-US" baseline="0" dirty="0" smtClean="0"/>
              <a:t> proof</a:t>
            </a:r>
          </a:p>
          <a:p>
            <a:pPr marL="0" indent="0">
              <a:buNone/>
            </a:pPr>
            <a:r>
              <a:rPr lang="en-US" baseline="0" dirty="0" smtClean="0"/>
              <a:t>3. Variables - Mirror to visualization </a:t>
            </a:r>
          </a:p>
          <a:p>
            <a:pPr marL="0" indent="0">
              <a:buNone/>
            </a:pPr>
            <a:endParaRPr lang="en-US" baseline="0" dirty="0" smtClean="0"/>
          </a:p>
          <a:p>
            <a:pPr marL="0" indent="0">
              <a:buNone/>
            </a:pPr>
            <a:r>
              <a:rPr lang="en-US" baseline="0" dirty="0" smtClean="0"/>
              <a:t>I ran data analysis for validation of academic garden design.</a:t>
            </a:r>
          </a:p>
          <a:p>
            <a:pPr marL="0" indent="0">
              <a:buNone/>
            </a:pPr>
            <a:endParaRPr lang="en-US" baseline="0" dirty="0" smtClean="0"/>
          </a:p>
          <a:p>
            <a:pPr marL="0" indent="0">
              <a:buNone/>
            </a:pPr>
            <a:r>
              <a:rPr lang="en-US" baseline="0" dirty="0" smtClean="0"/>
              <a:t>CS – n= 248 of 515 , n=61 of 130</a:t>
            </a:r>
          </a:p>
          <a:p>
            <a:pPr marL="0" indent="0">
              <a:buNone/>
            </a:pPr>
            <a:r>
              <a:rPr lang="en-US" baseline="0" dirty="0" smtClean="0"/>
              <a:t>Bio – n=152 of 381 , n=32 of 97</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43</a:t>
            </a:fld>
            <a:endParaRPr lang="en-US" dirty="0"/>
          </a:p>
        </p:txBody>
      </p:sp>
    </p:spTree>
    <p:extLst>
      <p:ext uri="{BB962C8B-B14F-4D97-AF65-F5344CB8AC3E}">
        <p14:creationId xmlns:p14="http://schemas.microsoft.com/office/powerpoint/2010/main" val="2030416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linear model evaluates the correlation chaired</a:t>
            </a:r>
            <a:r>
              <a:rPr lang="en-US" sz="1200" b="0" i="0" kern="1200" baseline="0" dirty="0" smtClean="0">
                <a:solidFill>
                  <a:schemeClr val="tx1"/>
                </a:solidFill>
                <a:effectLst/>
                <a:latin typeface="+mn-lt"/>
                <a:ea typeface="+mn-ea"/>
                <a:cs typeface="+mn-cs"/>
              </a:rPr>
              <a:t> professors </a:t>
            </a:r>
            <a:r>
              <a:rPr lang="en-US" sz="1200" b="0" i="0" kern="1200" dirty="0" smtClean="0">
                <a:solidFill>
                  <a:schemeClr val="tx1"/>
                </a:solidFill>
                <a:effectLst/>
                <a:latin typeface="+mn-lt"/>
                <a:ea typeface="+mn-ea"/>
                <a:cs typeface="+mn-cs"/>
              </a:rPr>
              <a:t>with the three variables displayed in Academic Garden.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Total Citations, Mean IF, Total Funding (NSF, NIH, NASA)</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Is</a:t>
            </a:r>
            <a:r>
              <a:rPr lang="en-US" sz="1200" b="0" i="0" kern="1200" baseline="0" dirty="0" err="1" smtClean="0">
                <a:solidFill>
                  <a:schemeClr val="tx1"/>
                </a:solidFill>
                <a:effectLst/>
                <a:latin typeface="+mn-lt"/>
                <a:ea typeface="+mn-ea"/>
                <a:cs typeface="+mn-cs"/>
              </a:rPr>
              <a:t>_chair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 if the faculty is in the top quartile for either of the 3 criteria – funding, mean IF, total citations </a:t>
            </a:r>
          </a:p>
          <a:p>
            <a:r>
              <a:rPr lang="en-US" sz="1200" b="0" i="0" kern="1200" dirty="0" err="1" smtClean="0">
                <a:solidFill>
                  <a:schemeClr val="tx1"/>
                </a:solidFill>
                <a:effectLst/>
                <a:latin typeface="+mn-lt"/>
                <a:ea typeface="+mn-ea"/>
                <a:cs typeface="+mn-cs"/>
              </a:rPr>
              <a:t>Is</a:t>
            </a:r>
            <a:r>
              <a:rPr lang="en-US" sz="1200" b="0" i="0" kern="1200" baseline="0" dirty="0" err="1" smtClean="0">
                <a:solidFill>
                  <a:schemeClr val="tx1"/>
                </a:solidFill>
                <a:effectLst/>
                <a:latin typeface="+mn-lt"/>
                <a:ea typeface="+mn-ea"/>
                <a:cs typeface="+mn-cs"/>
              </a:rPr>
              <a:t>_chair</a:t>
            </a:r>
            <a:r>
              <a:rPr lang="en-US" sz="1200" b="0" i="0" kern="1200" baseline="0" dirty="0" smtClean="0">
                <a:solidFill>
                  <a:schemeClr val="tx1"/>
                </a:solidFill>
                <a:effectLst/>
                <a:latin typeface="+mn-lt"/>
                <a:ea typeface="+mn-ea"/>
                <a:cs typeface="+mn-cs"/>
              </a:rPr>
              <a:t> (0) – if the faculty is not in the top quartile for all the three criteria</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Quartiles are calculated with respect to the department to which the faculty belongs to.</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ex., if a faculty is in the top quartile for citations but not for funding and impact factor, he still gets 1 according to this measure/metric</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44</a:t>
            </a:fld>
            <a:endParaRPr lang="en-US" dirty="0"/>
          </a:p>
        </p:txBody>
      </p:sp>
    </p:spTree>
    <p:extLst>
      <p:ext uri="{BB962C8B-B14F-4D97-AF65-F5344CB8AC3E}">
        <p14:creationId xmlns:p14="http://schemas.microsoft.com/office/powerpoint/2010/main" val="102579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three</a:t>
            </a:r>
            <a:r>
              <a:rPr lang="en-US" sz="1200" kern="1200" baseline="0" dirty="0" smtClean="0">
                <a:solidFill>
                  <a:schemeClr val="tx1"/>
                </a:solidFill>
                <a:effectLst/>
                <a:latin typeface="+mn-lt"/>
                <a:ea typeface="+mn-ea"/>
                <a:cs typeface="+mn-cs"/>
              </a:rPr>
              <a:t> criteria as separately factors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computer science, citations are very important. And you can clearly see the chaired faculty. Significantly related to citation.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Because they don’t publish so much journals, impact factor are not significant. Also, our funding sources are not included everything which computer science faculty received funding from.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45</a:t>
            </a:fld>
            <a:endParaRPr lang="en-US" dirty="0"/>
          </a:p>
        </p:txBody>
      </p:sp>
    </p:spTree>
    <p:extLst>
      <p:ext uri="{BB962C8B-B14F-4D97-AF65-F5344CB8AC3E}">
        <p14:creationId xmlns:p14="http://schemas.microsoft.com/office/powerpoint/2010/main" val="2022905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local_top_q_any_of_three</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 if the faculty is in the top quartile for either of the 3 criteria – funding, mean IF, total citations </a:t>
            </a:r>
          </a:p>
          <a:p>
            <a:r>
              <a:rPr lang="en-US" sz="1200" b="0" i="0" kern="1200" baseline="0" dirty="0" smtClean="0">
                <a:solidFill>
                  <a:schemeClr val="tx1"/>
                </a:solidFill>
                <a:effectLst/>
                <a:latin typeface="+mn-lt"/>
                <a:ea typeface="+mn-ea"/>
                <a:cs typeface="+mn-cs"/>
              </a:rPr>
              <a:t>0 – if the faculty is not in the top quartile for all the three criteria</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Quartiles are calculated with respect to the department to which the faculty belongs to.</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ex., if a faculty is in the top quartile for citations but not for funding and impact factor, he still gets 1 according to this measure/metric</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46</a:t>
            </a:fld>
            <a:endParaRPr lang="en-US" dirty="0"/>
          </a:p>
        </p:txBody>
      </p:sp>
    </p:spTree>
    <p:extLst>
      <p:ext uri="{BB962C8B-B14F-4D97-AF65-F5344CB8AC3E}">
        <p14:creationId xmlns:p14="http://schemas.microsoft.com/office/powerpoint/2010/main" val="1164751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three</a:t>
            </a:r>
            <a:r>
              <a:rPr lang="en-US" sz="1200" kern="1200" baseline="0" dirty="0" smtClean="0">
                <a:solidFill>
                  <a:schemeClr val="tx1"/>
                </a:solidFill>
                <a:effectLst/>
                <a:latin typeface="+mn-lt"/>
                <a:ea typeface="+mn-ea"/>
                <a:cs typeface="+mn-cs"/>
              </a:rPr>
              <a:t> criteria as separately factors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computer science, citations are very important. And you can clearly see the chaired faculty. Significantly related to citation.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Because they don’t publish so much journals, impact factor are not significant. Also, our funding sources are not included everything which computer science faculty received funding from.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47</a:t>
            </a:fld>
            <a:endParaRPr lang="en-US" dirty="0"/>
          </a:p>
        </p:txBody>
      </p:sp>
    </p:spTree>
    <p:extLst>
      <p:ext uri="{BB962C8B-B14F-4D97-AF65-F5344CB8AC3E}">
        <p14:creationId xmlns:p14="http://schemas.microsoft.com/office/powerpoint/2010/main" val="1093789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Linear Model: Academic Garden</a:t>
            </a:r>
          </a:p>
          <a:p>
            <a:r>
              <a:rPr lang="en-US" sz="1200" b="0" i="0" kern="1200" dirty="0" smtClean="0">
                <a:solidFill>
                  <a:schemeClr val="tx1"/>
                </a:solidFill>
                <a:effectLst/>
                <a:latin typeface="+mn-lt"/>
                <a:ea typeface="+mn-ea"/>
                <a:cs typeface="+mn-cs"/>
              </a:rPr>
              <a:t>This linear model evaluates the correlation chaired</a:t>
            </a:r>
            <a:r>
              <a:rPr lang="en-US" sz="1200" b="0" i="0" kern="1200" baseline="0" dirty="0" smtClean="0">
                <a:solidFill>
                  <a:schemeClr val="tx1"/>
                </a:solidFill>
                <a:effectLst/>
                <a:latin typeface="+mn-lt"/>
                <a:ea typeface="+mn-ea"/>
                <a:cs typeface="+mn-cs"/>
              </a:rPr>
              <a:t> professors </a:t>
            </a:r>
            <a:r>
              <a:rPr lang="en-US" sz="1200" b="0" i="0" kern="1200" dirty="0" smtClean="0">
                <a:solidFill>
                  <a:schemeClr val="tx1"/>
                </a:solidFill>
                <a:effectLst/>
                <a:latin typeface="+mn-lt"/>
                <a:ea typeface="+mn-ea"/>
                <a:cs typeface="+mn-cs"/>
              </a:rPr>
              <a:t>have with the three variables displayed in Academic Garden.</a:t>
            </a:r>
          </a:p>
          <a:p>
            <a:endParaRPr lang="en-US" sz="1200" b="0" i="0" kern="1200" dirty="0" smtClean="0">
              <a:solidFill>
                <a:schemeClr val="tx1"/>
              </a:solidFill>
              <a:effectLst/>
              <a:latin typeface="+mn-lt"/>
              <a:ea typeface="+mn-ea"/>
              <a:cs typeface="+mn-cs"/>
            </a:endParaRPr>
          </a:p>
          <a:p>
            <a:pPr marL="0" indent="0">
              <a:buNone/>
            </a:pPr>
            <a:r>
              <a:rPr lang="en-US" baseline="0" dirty="0" smtClean="0"/>
              <a:t>Why ? Validate design choices </a:t>
            </a:r>
            <a:r>
              <a:rPr lang="mr-IN" baseline="0" dirty="0" smtClean="0"/>
              <a:t>–</a:t>
            </a:r>
            <a:r>
              <a:rPr lang="en-US" baseline="0" dirty="0" smtClean="0"/>
              <a:t> prominent group (chaired) </a:t>
            </a:r>
          </a:p>
          <a:p>
            <a:pPr marL="0" indent="0">
              <a:buNone/>
            </a:pPr>
            <a:r>
              <a:rPr lang="en-US" baseline="0" dirty="0" smtClean="0"/>
              <a:t>1. Ground truth (standard, base)</a:t>
            </a:r>
          </a:p>
          <a:p>
            <a:pPr marL="0" indent="0">
              <a:buNone/>
            </a:pPr>
            <a:r>
              <a:rPr lang="en-US" baseline="0" dirty="0" smtClean="0"/>
              <a:t>2. Linear Model  </a:t>
            </a:r>
            <a:r>
              <a:rPr lang="mr-IN" baseline="0" dirty="0" smtClean="0"/>
              <a:t>–</a:t>
            </a:r>
            <a:r>
              <a:rPr lang="en-US" baseline="0" dirty="0" smtClean="0"/>
              <a:t> proof</a:t>
            </a:r>
          </a:p>
          <a:p>
            <a:pPr marL="0" indent="0">
              <a:buNone/>
            </a:pPr>
            <a:r>
              <a:rPr lang="en-US" baseline="0" dirty="0" smtClean="0"/>
              <a:t>3. Quartile - Mirror to visualization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data analysis validates the design choice of the three criteria for our visualization!</a:t>
            </a:r>
          </a:p>
        </p:txBody>
      </p:sp>
      <p:sp>
        <p:nvSpPr>
          <p:cNvPr id="4" name="Slide Number Placeholder 3"/>
          <p:cNvSpPr>
            <a:spLocks noGrp="1"/>
          </p:cNvSpPr>
          <p:nvPr>
            <p:ph type="sldNum" sz="quarter" idx="10"/>
          </p:nvPr>
        </p:nvSpPr>
        <p:spPr/>
        <p:txBody>
          <a:bodyPr/>
          <a:lstStyle/>
          <a:p>
            <a:fld id="{A0AB08FA-5074-2E48-91F9-963DD7E847B1}" type="slidenum">
              <a:rPr lang="en-US" smtClean="0"/>
              <a:t>48</a:t>
            </a:fld>
            <a:endParaRPr lang="en-US" dirty="0"/>
          </a:p>
        </p:txBody>
      </p:sp>
    </p:spTree>
    <p:extLst>
      <p:ext uri="{BB962C8B-B14F-4D97-AF65-F5344CB8AC3E}">
        <p14:creationId xmlns:p14="http://schemas.microsoft.com/office/powerpoint/2010/main" val="1192246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49</a:t>
            </a:fld>
            <a:endParaRPr lang="en-US"/>
          </a:p>
        </p:txBody>
      </p:sp>
    </p:spTree>
    <p:extLst>
      <p:ext uri="{BB962C8B-B14F-4D97-AF65-F5344CB8AC3E}">
        <p14:creationId xmlns:p14="http://schemas.microsoft.com/office/powerpoint/2010/main" val="2072348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50</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51</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53</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104.tiff"/><Relationship Id="rId12" Type="http://schemas.openxmlformats.org/officeDocument/2006/relationships/image" Target="../media/image105.tiff"/><Relationship Id="rId13" Type="http://schemas.openxmlformats.org/officeDocument/2006/relationships/image" Target="../media/image106.tiff"/><Relationship Id="rId14" Type="http://schemas.openxmlformats.org/officeDocument/2006/relationships/image" Target="../media/image107.tiff"/><Relationship Id="rId15" Type="http://schemas.openxmlformats.org/officeDocument/2006/relationships/image" Target="../media/image108.png"/><Relationship Id="rId1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1.tiff"/><Relationship Id="rId9" Type="http://schemas.openxmlformats.org/officeDocument/2006/relationships/image" Target="../media/image102.tiff"/><Relationship Id="rId10" Type="http://schemas.openxmlformats.org/officeDocument/2006/relationships/image" Target="../media/image103.tiff"/></Relationships>
</file>

<file path=ppt/slides/_rels/slide51.xml.rels><?xml version="1.0" encoding="UTF-8" standalone="yes"?>
<Relationships xmlns="http://schemas.openxmlformats.org/package/2006/relationships"><Relationship Id="rId11" Type="http://schemas.openxmlformats.org/officeDocument/2006/relationships/image" Target="../media/image118.tiff"/><Relationship Id="rId12" Type="http://schemas.openxmlformats.org/officeDocument/2006/relationships/image" Target="../media/image119.tiff"/><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0.tiff"/><Relationship Id="rId4" Type="http://schemas.openxmlformats.org/officeDocument/2006/relationships/image" Target="../media/image111.tiff"/><Relationship Id="rId5" Type="http://schemas.openxmlformats.org/officeDocument/2006/relationships/image" Target="../media/image112.tiff"/><Relationship Id="rId6" Type="http://schemas.openxmlformats.org/officeDocument/2006/relationships/image" Target="../media/image113.tiff"/><Relationship Id="rId7" Type="http://schemas.openxmlformats.org/officeDocument/2006/relationships/image" Target="../media/image114.tiff"/><Relationship Id="rId8" Type="http://schemas.openxmlformats.org/officeDocument/2006/relationships/image" Target="../media/image115.tiff"/><Relationship Id="rId9" Type="http://schemas.openxmlformats.org/officeDocument/2006/relationships/image" Target="../media/image116.tiff"/><Relationship Id="rId10" Type="http://schemas.openxmlformats.org/officeDocument/2006/relationships/image" Target="../media/image11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www.scholarplot.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6000" spc="-150" dirty="0" smtClean="0">
                <a:ea typeface="Adobe Heiti Std R" charset="-122"/>
                <a:cs typeface="Adobe Heiti Std R" charset="-122"/>
              </a:rPr>
              <a:t>Scalable Data Visualization Methods</a:t>
            </a:r>
            <a:r>
              <a:rPr lang="en-US" sz="6000" spc="-150" dirty="0">
                <a:ea typeface="Adobe Heiti Std R" charset="-122"/>
                <a:cs typeface="Adobe Heiti Std R" charset="-122"/>
              </a:rPr>
              <a:t/>
            </a:r>
            <a:br>
              <a:rPr lang="en-US" sz="6000" spc="-150" dirty="0">
                <a:ea typeface="Adobe Heiti Std R" charset="-122"/>
                <a:cs typeface="Adobe Heiti Std R" charset="-122"/>
              </a:rPr>
            </a:br>
            <a:r>
              <a:rPr lang="en-US" sz="6000" spc="-150" dirty="0" smtClean="0">
                <a:ea typeface="Adobe Heiti Std R" charset="-122"/>
                <a:cs typeface="Adobe Heiti Std R" charset="-122"/>
              </a:rPr>
              <a:t>for Academic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4"/>
            <a:ext cx="6829294" cy="2781695"/>
          </a:xfrm>
        </p:spPr>
        <p:txBody>
          <a:bodyPr>
            <a:normAutofit fontScale="85000" lnSpcReduction="20000"/>
          </a:bodyPr>
          <a:lstStyle/>
          <a:p>
            <a:pPr algn="ctr"/>
            <a:r>
              <a:rPr lang="en-US" dirty="0" smtClean="0"/>
              <a:t>Kyeongan (Karl) Kwon</a:t>
            </a:r>
          </a:p>
          <a:p>
            <a:pPr algn="ctr"/>
            <a:r>
              <a:rPr lang="en-US" dirty="0"/>
              <a:t>PhD </a:t>
            </a:r>
            <a:r>
              <a:rPr lang="en-US" dirty="0" smtClean="0"/>
              <a:t>Dissertation</a:t>
            </a:r>
            <a:endParaRPr lang="en-US" sz="2400" dirty="0" smtClean="0"/>
          </a:p>
          <a:p>
            <a:pPr algn="ctr"/>
            <a:endParaRPr lang="en-US" sz="1200" dirty="0" smtClean="0"/>
          </a:p>
          <a:p>
            <a:pPr algn="ctr"/>
            <a:r>
              <a:rPr lang="en-US" sz="2800" dirty="0" smtClean="0"/>
              <a:t>Advisor: Dr. Ioannis Pavlidis</a:t>
            </a:r>
          </a:p>
          <a:p>
            <a:pPr algn="ctr"/>
            <a:r>
              <a:rPr lang="en-US" sz="2800" dirty="0" smtClean="0"/>
              <a:t>Department of Computer Science</a:t>
            </a:r>
          </a:p>
          <a:p>
            <a:pPr algn="ctr"/>
            <a:r>
              <a:rPr lang="en-US" sz="2800" dirty="0" smtClean="0"/>
              <a:t>University of Houston</a:t>
            </a:r>
          </a:p>
          <a:p>
            <a:pPr algn="ctr"/>
            <a:r>
              <a:rPr lang="en-US" sz="2800" dirty="0" smtClean="0"/>
              <a:t>Monday July 18, 2016</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Architecture</a:t>
            </a:r>
          </a:p>
          <a:p>
            <a:pPr>
              <a:lnSpc>
                <a:spcPct val="150000"/>
              </a:lnSpc>
            </a:pPr>
            <a:r>
              <a:rPr lang="en-US" sz="3200" dirty="0" smtClean="0"/>
              <a:t>Data Analysis</a:t>
            </a:r>
          </a:p>
          <a:p>
            <a:pPr>
              <a:lnSpc>
                <a:spcPct val="150000"/>
              </a:lnSpc>
            </a:pPr>
            <a:r>
              <a:rPr lang="en-US" sz="3200" dirty="0"/>
              <a:t>Demo – </a:t>
            </a:r>
            <a:r>
              <a:rPr lang="en-US" sz="3200" dirty="0" err="1"/>
              <a:t>www.ScholarPlot.com</a:t>
            </a:r>
            <a:endParaRPr lang="en-US" sz="3200" dirty="0"/>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28</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Goals of Research</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32</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a:t>Goals of Research</a:t>
            </a:r>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a:solidFill>
                  <a:schemeClr val="accent5"/>
                </a:solidFill>
              </a:rPr>
              <a:t>Scaling interface </a:t>
            </a:r>
            <a:r>
              <a:rPr lang="en-US" sz="1800" dirty="0" smtClean="0">
                <a:solidFill>
                  <a:schemeClr val="accent5"/>
                </a:solidFill>
              </a:rPr>
              <a:t>was still </a:t>
            </a:r>
            <a:r>
              <a:rPr lang="en-US" sz="1800" dirty="0">
                <a:solidFill>
                  <a:schemeClr val="accent5"/>
                </a:solidFill>
              </a:rPr>
              <a:t>pending</a:t>
            </a:r>
          </a:p>
        </p:txBody>
      </p:sp>
      <p:sp>
        <p:nvSpPr>
          <p:cNvPr id="2" name="Title 1"/>
          <p:cNvSpPr>
            <a:spLocks noGrp="1"/>
          </p:cNvSpPr>
          <p:nvPr>
            <p:ph type="title"/>
          </p:nvPr>
        </p:nvSpPr>
        <p:spPr/>
        <p:txBody>
          <a:bodyPr/>
          <a:lstStyle/>
          <a:p>
            <a:r>
              <a:rPr lang="en-US" dirty="0"/>
              <a:t>Goals of Research</a:t>
            </a:r>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
        <p:nvSpPr>
          <p:cNvPr id="7" name="TextBox 6"/>
          <p:cNvSpPr txBox="1"/>
          <p:nvPr/>
        </p:nvSpPr>
        <p:spPr>
          <a:xfrm>
            <a:off x="9003701" y="4640559"/>
            <a:ext cx="2091470" cy="369332"/>
          </a:xfrm>
          <a:prstGeom prst="rect">
            <a:avLst/>
          </a:prstGeom>
          <a:noFill/>
        </p:spPr>
        <p:txBody>
          <a:bodyPr wrap="none" rtlCol="0">
            <a:spAutoFit/>
          </a:bodyPr>
          <a:lstStyle/>
          <a:p>
            <a:r>
              <a:rPr lang="en-US" dirty="0">
                <a:solidFill>
                  <a:schemeClr val="accent5"/>
                </a:solidFill>
                <a:sym typeface="Wingdings"/>
              </a:rPr>
              <a:t> </a:t>
            </a:r>
            <a:r>
              <a:rPr lang="en-US" dirty="0" smtClean="0">
                <a:solidFill>
                  <a:schemeClr val="accent5"/>
                </a:solidFill>
              </a:rPr>
              <a:t>Work-in-progress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2" name="TextBox 11"/>
          <p:cNvSpPr txBox="1"/>
          <p:nvPr/>
        </p:nvSpPr>
        <p:spPr>
          <a:xfrm>
            <a:off x="9003701" y="6287287"/>
            <a:ext cx="2091470" cy="369332"/>
          </a:xfrm>
          <a:prstGeom prst="rect">
            <a:avLst/>
          </a:prstGeom>
          <a:noFill/>
        </p:spPr>
        <p:txBody>
          <a:bodyPr wrap="none" rtlCol="0">
            <a:spAutoFit/>
          </a:bodyPr>
          <a:lstStyle/>
          <a:p>
            <a:r>
              <a:rPr lang="en-US" dirty="0">
                <a:solidFill>
                  <a:schemeClr val="accent5"/>
                </a:solidFill>
                <a:sym typeface="Wingdings"/>
              </a:rPr>
              <a:t> </a:t>
            </a:r>
            <a:r>
              <a:rPr lang="en-US" dirty="0" smtClean="0">
                <a:solidFill>
                  <a:schemeClr val="accent5"/>
                </a:solidFill>
              </a:rPr>
              <a:t>Work-in-progress</a:t>
            </a:r>
            <a:endParaRPr lang="en-US" dirty="0">
              <a:solidFill>
                <a:schemeClr val="accent5"/>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blinds(horizontal)">
                                      <p:cBhvr>
                                        <p:cTn id="16" dur="500"/>
                                        <p:tgtEl>
                                          <p:spTgt spid="3">
                                            <p:txEl>
                                              <p:pRg st="13" end="1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Transforming to ‘Academic Garden’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1590"/>
          <a:stretch/>
        </p:blipFill>
        <p:spPr>
          <a:xfrm>
            <a:off x="1422719" y="2023623"/>
            <a:ext cx="7187881" cy="1872118"/>
          </a:xfrm>
          <a:prstGeom prst="rect">
            <a:avLst/>
          </a:prstGeom>
        </p:spPr>
      </p:pic>
      <p:sp>
        <p:nvSpPr>
          <p:cNvPr id="6" name="Rectangle 5"/>
          <p:cNvSpPr/>
          <p:nvPr/>
        </p:nvSpPr>
        <p:spPr>
          <a:xfrm>
            <a:off x="9156820" y="4321749"/>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719" y="4046743"/>
            <a:ext cx="7187881" cy="2014243"/>
          </a:xfrm>
          <a:prstGeom prst="rect">
            <a:avLst/>
          </a:prstGeom>
        </p:spPr>
      </p:pic>
      <p:sp>
        <p:nvSpPr>
          <p:cNvPr id="8" name="Rectangle 7"/>
          <p:cNvSpPr/>
          <p:nvPr/>
        </p:nvSpPr>
        <p:spPr>
          <a:xfrm>
            <a:off x="1356597" y="1965393"/>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Oval 8"/>
          <p:cNvSpPr/>
          <p:nvPr/>
        </p:nvSpPr>
        <p:spPr>
          <a:xfrm>
            <a:off x="8727262" y="2352233"/>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nut 9"/>
          <p:cNvSpPr/>
          <p:nvPr/>
        </p:nvSpPr>
        <p:spPr>
          <a:xfrm>
            <a:off x="2777713" y="2023623"/>
            <a:ext cx="5838396" cy="1847534"/>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11" name="Straight Arrow Connector 10"/>
          <p:cNvCxnSpPr/>
          <p:nvPr/>
        </p:nvCxnSpPr>
        <p:spPr>
          <a:xfrm flipV="1">
            <a:off x="6840614" y="5061575"/>
            <a:ext cx="203607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791415" y="4422823"/>
            <a:ext cx="848309" cy="369332"/>
          </a:xfrm>
          <a:prstGeom prst="rect">
            <a:avLst/>
          </a:prstGeom>
          <a:noFill/>
        </p:spPr>
        <p:txBody>
          <a:bodyPr wrap="none" rtlCol="0">
            <a:spAutoFit/>
          </a:bodyPr>
          <a:lstStyle/>
          <a:p>
            <a:r>
              <a:rPr lang="en-US" dirty="0" smtClean="0"/>
              <a:t>Impact</a:t>
            </a:r>
            <a:endParaRPr lang="en-US" dirty="0"/>
          </a:p>
        </p:txBody>
      </p:sp>
      <p:sp>
        <p:nvSpPr>
          <p:cNvPr id="13" name="TextBox 12"/>
          <p:cNvSpPr txBox="1"/>
          <p:nvPr/>
        </p:nvSpPr>
        <p:spPr>
          <a:xfrm>
            <a:off x="9761535" y="2272023"/>
            <a:ext cx="971741" cy="369332"/>
          </a:xfrm>
          <a:prstGeom prst="rect">
            <a:avLst/>
          </a:prstGeom>
          <a:noFill/>
        </p:spPr>
        <p:txBody>
          <a:bodyPr wrap="none" rtlCol="0">
            <a:spAutoFit/>
          </a:bodyPr>
          <a:lstStyle/>
          <a:p>
            <a:r>
              <a:rPr lang="en-US" dirty="0" smtClean="0"/>
              <a:t>Prestige</a:t>
            </a:r>
            <a:endParaRPr lang="en-US" dirty="0"/>
          </a:p>
        </p:txBody>
      </p:sp>
      <p:sp>
        <p:nvSpPr>
          <p:cNvPr id="14" name="TextBox 13"/>
          <p:cNvSpPr txBox="1"/>
          <p:nvPr/>
        </p:nvSpPr>
        <p:spPr>
          <a:xfrm>
            <a:off x="9744638" y="5360115"/>
            <a:ext cx="941861" cy="369332"/>
          </a:xfrm>
          <a:prstGeom prst="rect">
            <a:avLst/>
          </a:prstGeom>
          <a:noFill/>
        </p:spPr>
        <p:txBody>
          <a:bodyPr wrap="none" rtlCol="0">
            <a:spAutoFit/>
          </a:bodyPr>
          <a:lstStyle/>
          <a:p>
            <a:r>
              <a:rPr lang="en-US" dirty="0" smtClean="0"/>
              <a:t>Funding</a:t>
            </a:r>
            <a:endParaRPr lang="en-US" dirty="0"/>
          </a:p>
        </p:txBody>
      </p:sp>
    </p:spTree>
    <p:extLst>
      <p:ext uri="{BB962C8B-B14F-4D97-AF65-F5344CB8AC3E}">
        <p14:creationId xmlns:p14="http://schemas.microsoft.com/office/powerpoint/2010/main" val="9719357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6" presetClass="emph" presetSubtype="0" fill="hold" grpId="1" nodeType="withEffect">
                                  <p:stCondLst>
                                    <p:cond delay="0"/>
                                  </p:stCondLst>
                                  <p:childTnLst>
                                    <p:animScale>
                                      <p:cBhvr>
                                        <p:cTn id="9" dur="2000" fill="hold"/>
                                        <p:tgtEl>
                                          <p:spTgt spid="6"/>
                                        </p:tgtEl>
                                      </p:cBhvr>
                                      <p:by x="100000" y="250000"/>
                                    </p:animScale>
                                  </p:childTnLst>
                                </p:cTn>
                              </p:par>
                              <p:par>
                                <p:cTn id="10" presetID="3" presetClass="entr" presetSubtype="1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0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1000"/>
                                        <p:tgtEl>
                                          <p:spTgt spid="12"/>
                                        </p:tgtEl>
                                      </p:cBhvr>
                                    </p:animEffect>
                                  </p:childTnLst>
                                </p:cTn>
                              </p:par>
                            </p:childTnLst>
                          </p:cTn>
                        </p:par>
                        <p:par>
                          <p:cTn id="16" fill="hold">
                            <p:stCondLst>
                              <p:cond delay="2000"/>
                            </p:stCondLst>
                            <p:childTnLst>
                              <p:par>
                                <p:cTn id="17" presetID="3" presetClass="entr" presetSubtype="10" fill="hold" grpId="0" nodeType="afterEffect">
                                  <p:stCondLst>
                                    <p:cond delay="30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20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20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1000"/>
                                        <p:tgtEl>
                                          <p:spTgt spid="13"/>
                                        </p:tgtEl>
                                      </p:cBhvr>
                                    </p:animEffect>
                                  </p:childTnLst>
                                </p:cTn>
                              </p:par>
                            </p:childTnLst>
                          </p:cTn>
                        </p:par>
                        <p:par>
                          <p:cTn id="26" fill="hold">
                            <p:stCondLst>
                              <p:cond delay="4300"/>
                            </p:stCondLst>
                            <p:childTnLst>
                              <p:par>
                                <p:cTn id="27" presetID="6" presetClass="emph" presetSubtype="0" fill="hold" grpId="2" nodeType="afterEffect">
                                  <p:stCondLst>
                                    <p:cond delay="300"/>
                                  </p:stCondLst>
                                  <p:childTnLst>
                                    <p:animScale>
                                      <p:cBhvr>
                                        <p:cTn id="28" dur="2000" fill="hold"/>
                                        <p:tgtEl>
                                          <p:spTgt spid="6"/>
                                        </p:tgtEl>
                                      </p:cBhvr>
                                      <p:by x="350000" y="100000"/>
                                    </p:animScale>
                                  </p:childTnLst>
                                </p:cTn>
                              </p:par>
                              <p:par>
                                <p:cTn id="29" presetID="3"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20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9" grpId="0" animBg="1"/>
      <p:bldP spid="10" grpId="0" animBg="1"/>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read a flower</a:t>
            </a:r>
            <a:endParaRPr lang="en-US"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22246" r="24863"/>
          <a:stretch/>
        </p:blipFill>
        <p:spPr>
          <a:xfrm>
            <a:off x="4000499" y="1511228"/>
            <a:ext cx="4375405" cy="5170361"/>
          </a:xfrm>
        </p:spPr>
      </p:pic>
    </p:spTree>
    <p:extLst>
      <p:ext uri="{BB962C8B-B14F-4D97-AF65-F5344CB8AC3E}">
        <p14:creationId xmlns:p14="http://schemas.microsoft.com/office/powerpoint/2010/main" val="20167592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Individual to Department </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smtClean="0"/>
              <a:t>Computer </a:t>
            </a:r>
            <a:r>
              <a:rPr lang="en-US" sz="2400" dirty="0"/>
              <a:t>and Information Science at Northeastern University</a:t>
            </a:r>
          </a:p>
          <a:p>
            <a:pPr marL="0" indent="0" algn="ctr">
              <a:buNone/>
            </a:pPr>
            <a:endParaRPr lang="en-US" sz="2400" dirty="0"/>
          </a:p>
        </p:txBody>
      </p:sp>
      <p:sp>
        <p:nvSpPr>
          <p:cNvPr id="4" name="Slide Number Placeholder 3"/>
          <p:cNvSpPr>
            <a:spLocks noGrp="1"/>
          </p:cNvSpPr>
          <p:nvPr>
            <p:ph type="sldNum" sz="quarter" idx="12"/>
          </p:nvPr>
        </p:nvSpPr>
        <p:spPr/>
        <p:txBody>
          <a:bodyPr/>
          <a:lstStyle/>
          <a:p>
            <a:fld id="{8B74F74A-7BF3-1C41-9DD5-AD56B693B424}" type="slidenum">
              <a:rPr lang="en-US" smtClean="0"/>
              <a:t>37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229" y="927026"/>
            <a:ext cx="1286681" cy="56394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173" y="2394038"/>
            <a:ext cx="9416090" cy="4142749"/>
          </a:xfrm>
          <a:prstGeom prst="rect">
            <a:avLst/>
          </a:prstGeom>
        </p:spPr>
      </p:pic>
    </p:spTree>
    <p:extLst>
      <p:ext uri="{BB962C8B-B14F-4D97-AF65-F5344CB8AC3E}">
        <p14:creationId xmlns:p14="http://schemas.microsoft.com/office/powerpoint/2010/main" val="10084138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300"/>
                                  </p:stCondLst>
                                  <p:childTnLst>
                                    <p:animScale>
                                      <p:cBhvr>
                                        <p:cTn id="6" dur="2000" fill="hold"/>
                                        <p:tgtEl>
                                          <p:spTgt spid="6"/>
                                        </p:tgtEl>
                                      </p:cBhvr>
                                      <p:by x="60000" y="60000"/>
                                    </p:animScale>
                                  </p:childTnLst>
                                </p:cTn>
                              </p:par>
                              <p:par>
                                <p:cTn id="7" presetID="0" presetClass="path" presetSubtype="0" accel="50000" decel="50000" fill="hold" nodeType="withEffect">
                                  <p:stCondLst>
                                    <p:cond delay="0"/>
                                  </p:stCondLst>
                                  <p:childTnLst>
                                    <p:animMotion origin="layout" path="M -0.02331 -0.05556 L -0.33737 0.12268 " pathEditMode="relative" rAng="0" ptsTypes="AA">
                                      <p:cBhvr>
                                        <p:cTn id="8" dur="2000" fill="hold"/>
                                        <p:tgtEl>
                                          <p:spTgt spid="6"/>
                                        </p:tgtEl>
                                        <p:attrNameLst>
                                          <p:attrName>ppt_x</p:attrName>
                                          <p:attrName>ppt_y</p:attrName>
                                        </p:attrNameLst>
                                      </p:cBhvr>
                                      <p:rCtr x="-15703" y="8912"/>
                                    </p:animMotion>
                                  </p:childTnLst>
                                </p:cTn>
                              </p:par>
                            </p:childTnLst>
                          </p:cTn>
                        </p:par>
                        <p:par>
                          <p:cTn id="9" fill="hold">
                            <p:stCondLst>
                              <p:cond delay="2300"/>
                            </p:stCondLst>
                            <p:childTnLst>
                              <p:par>
                                <p:cTn id="10" presetID="14" presetClass="exit" presetSubtype="10" fill="hold" nodeType="afterEffect">
                                  <p:stCondLst>
                                    <p:cond delay="0"/>
                                  </p:stCondLst>
                                  <p:childTnLst>
                                    <p:animEffect transition="out" filter="randombar(horizontal)">
                                      <p:cBhvr>
                                        <p:cTn id="11" dur="2000"/>
                                        <p:tgtEl>
                                          <p:spTgt spid="6"/>
                                        </p:tgtEl>
                                      </p:cBhvr>
                                    </p:animEffect>
                                    <p:set>
                                      <p:cBhvr>
                                        <p:cTn id="12" dur="1" fill="hold">
                                          <p:stCondLst>
                                            <p:cond delay="1999"/>
                                          </p:stCondLst>
                                        </p:cTn>
                                        <p:tgtEl>
                                          <p:spTgt spid="6"/>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785806" y="2401010"/>
            <a:ext cx="8486274" cy="4304423"/>
          </a:xfrm>
          <a:prstGeom prst="rect">
            <a:avLst/>
          </a:prstGeom>
        </p:spPr>
      </p:pic>
      <p:sp>
        <p:nvSpPr>
          <p:cNvPr id="2" name="Title 1"/>
          <p:cNvSpPr>
            <a:spLocks noGrp="1"/>
          </p:cNvSpPr>
          <p:nvPr>
            <p:ph type="title"/>
          </p:nvPr>
        </p:nvSpPr>
        <p:spPr/>
        <p:txBody>
          <a:bodyPr/>
          <a:lstStyle/>
          <a:p>
            <a:r>
              <a:rPr lang="en-US" dirty="0" smtClean="0"/>
              <a:t>Scaling Department to College</a:t>
            </a:r>
            <a:endParaRPr lang="en-US" dirty="0"/>
          </a:p>
        </p:txBody>
      </p:sp>
      <p:sp>
        <p:nvSpPr>
          <p:cNvPr id="3" name="Content Placeholder 2"/>
          <p:cNvSpPr>
            <a:spLocks noGrp="1"/>
          </p:cNvSpPr>
          <p:nvPr>
            <p:ph idx="1"/>
          </p:nvPr>
        </p:nvSpPr>
        <p:spPr/>
        <p:txBody>
          <a:bodyPr/>
          <a:lstStyle/>
          <a:p>
            <a:pPr marL="0" indent="0" algn="ctr">
              <a:buNone/>
            </a:pPr>
            <a:r>
              <a:rPr lang="en-US" smtClean="0"/>
              <a:t>Natural </a:t>
            </a:r>
            <a:r>
              <a:rPr lang="en-US"/>
              <a:t>Sciences and </a:t>
            </a:r>
            <a:r>
              <a:rPr lang="en-US" smtClean="0"/>
              <a:t>Mathematics </a:t>
            </a:r>
            <a:r>
              <a:rPr lang="en-US" dirty="0" smtClean="0"/>
              <a:t>at </a:t>
            </a:r>
            <a:r>
              <a:rPr lang="en-US" dirty="0"/>
              <a:t>University of Houston</a:t>
            </a:r>
          </a:p>
        </p:txBody>
      </p:sp>
      <p:sp>
        <p:nvSpPr>
          <p:cNvPr id="4" name="Slide Number Placeholder 3"/>
          <p:cNvSpPr>
            <a:spLocks noGrp="1"/>
          </p:cNvSpPr>
          <p:nvPr>
            <p:ph type="sldNum" sz="quarter" idx="12"/>
          </p:nvPr>
        </p:nvSpPr>
        <p:spPr/>
        <p:txBody>
          <a:bodyPr/>
          <a:lstStyle/>
          <a:p>
            <a:fld id="{8B74F74A-7BF3-1C41-9DD5-AD56B693B424}" type="slidenum">
              <a:rPr lang="en-US" smtClean="0"/>
              <a:t>38</a:t>
            </a:fld>
            <a:endParaRPr lang="en-US" dirty="0"/>
          </a:p>
        </p:txBody>
      </p:sp>
      <p:grpSp>
        <p:nvGrpSpPr>
          <p:cNvPr id="19" name="Group 18"/>
          <p:cNvGrpSpPr/>
          <p:nvPr/>
        </p:nvGrpSpPr>
        <p:grpSpPr>
          <a:xfrm>
            <a:off x="1143398" y="2417803"/>
            <a:ext cx="9728213" cy="1689172"/>
            <a:chOff x="1143398" y="2417803"/>
            <a:chExt cx="9728213" cy="1689172"/>
          </a:xfrm>
        </p:grpSpPr>
        <p:grpSp>
          <p:nvGrpSpPr>
            <p:cNvPr id="16" name="Group 15"/>
            <p:cNvGrpSpPr/>
            <p:nvPr/>
          </p:nvGrpSpPr>
          <p:grpSpPr>
            <a:xfrm>
              <a:off x="1307647" y="2417803"/>
              <a:ext cx="9563964" cy="1689172"/>
              <a:chOff x="1275562" y="2417803"/>
              <a:chExt cx="9563964" cy="1689172"/>
            </a:xfrm>
          </p:grpSpPr>
          <p:grpSp>
            <p:nvGrpSpPr>
              <p:cNvPr id="12" name="Group 11"/>
              <p:cNvGrpSpPr/>
              <p:nvPr/>
            </p:nvGrpSpPr>
            <p:grpSpPr>
              <a:xfrm>
                <a:off x="4529006" y="2417803"/>
                <a:ext cx="6310520" cy="1319840"/>
                <a:chOff x="4529006" y="2417803"/>
                <a:chExt cx="6310520" cy="131984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577" y="2417803"/>
                  <a:ext cx="2952949" cy="131984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006" y="2417803"/>
                  <a:ext cx="2935705" cy="1301632"/>
                </a:xfrm>
                <a:prstGeom prst="rect">
                  <a:avLst/>
                </a:prstGeom>
              </p:spPr>
            </p:pic>
          </p:grpSp>
          <p:sp>
            <p:nvSpPr>
              <p:cNvPr id="13" name="TextBox 12"/>
              <p:cNvSpPr txBox="1"/>
              <p:nvPr/>
            </p:nvSpPr>
            <p:spPr>
              <a:xfrm>
                <a:off x="4342889" y="3708123"/>
                <a:ext cx="3240567" cy="369332"/>
              </a:xfrm>
              <a:prstGeom prst="rect">
                <a:avLst/>
              </a:prstGeom>
              <a:noFill/>
            </p:spPr>
            <p:txBody>
              <a:bodyPr wrap="none" rtlCol="0">
                <a:spAutoFit/>
              </a:bodyPr>
              <a:lstStyle/>
              <a:p>
                <a:r>
                  <a:rPr lang="en-US" dirty="0"/>
                  <a:t>Earth and Atmospheric </a:t>
                </a:r>
                <a:r>
                  <a:rPr lang="en-US" dirty="0" smtClean="0"/>
                  <a:t>Sciences</a:t>
                </a:r>
                <a:endParaRPr lang="en-US" dirty="0"/>
              </a:p>
            </p:txBody>
          </p:sp>
          <p:sp>
            <p:nvSpPr>
              <p:cNvPr id="14" name="TextBox 13"/>
              <p:cNvSpPr txBox="1"/>
              <p:nvPr/>
            </p:nvSpPr>
            <p:spPr>
              <a:xfrm>
                <a:off x="8886991" y="3737643"/>
                <a:ext cx="889987" cy="369332"/>
              </a:xfrm>
              <a:prstGeom prst="rect">
                <a:avLst/>
              </a:prstGeom>
              <a:noFill/>
            </p:spPr>
            <p:txBody>
              <a:bodyPr wrap="none" rtlCol="0">
                <a:spAutoFit/>
              </a:bodyPr>
              <a:lstStyle/>
              <a:p>
                <a:r>
                  <a:rPr lang="en-US" dirty="0" smtClean="0"/>
                  <a:t>Physics</a:t>
                </a:r>
                <a:endParaRPr lang="en-US" dirty="0"/>
              </a:p>
            </p:txBody>
          </p:sp>
          <p:sp>
            <p:nvSpPr>
              <p:cNvPr id="15" name="TextBox 14"/>
              <p:cNvSpPr txBox="1"/>
              <p:nvPr/>
            </p:nvSpPr>
            <p:spPr>
              <a:xfrm>
                <a:off x="1275562" y="3737643"/>
                <a:ext cx="2614818" cy="369332"/>
              </a:xfrm>
              <a:prstGeom prst="rect">
                <a:avLst/>
              </a:prstGeom>
              <a:noFill/>
            </p:spPr>
            <p:txBody>
              <a:bodyPr wrap="none" rtlCol="0">
                <a:spAutoFit/>
              </a:bodyPr>
              <a:lstStyle/>
              <a:p>
                <a:r>
                  <a:rPr lang="en-US" dirty="0"/>
                  <a:t>Biology and </a:t>
                </a:r>
                <a:r>
                  <a:rPr lang="en-US" dirty="0" smtClean="0"/>
                  <a:t>Biochemistry</a:t>
                </a:r>
                <a:endParaRPr lang="en-US" dirty="0"/>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398" y="2417803"/>
              <a:ext cx="2995827" cy="1319840"/>
            </a:xfrm>
            <a:prstGeom prst="rect">
              <a:avLst/>
            </a:prstGeom>
          </p:spPr>
        </p:pic>
      </p:grpSp>
    </p:spTree>
    <p:extLst>
      <p:ext uri="{BB962C8B-B14F-4D97-AF65-F5344CB8AC3E}">
        <p14:creationId xmlns:p14="http://schemas.microsoft.com/office/powerpoint/2010/main" val="1447311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1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19"/>
                                        </p:tgtEl>
                                        <p:attrNameLst>
                                          <p:attrName>style.visibility</p:attrName>
                                        </p:attrNameLst>
                                      </p:cBhvr>
                                      <p:to>
                                        <p:strVal val="hidden"/>
                                      </p:to>
                                    </p:set>
                                  </p:subTnLst>
                                </p:cTn>
                              </p:par>
                            </p:childTnLst>
                          </p:cTn>
                        </p:par>
                        <p:par>
                          <p:cTn id="7" fill="hold">
                            <p:stCondLst>
                              <p:cond delay="2000"/>
                            </p:stCondLst>
                            <p:childTnLst>
                              <p:par>
                                <p:cTn id="8" presetID="9"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Academic Garden</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428" y="2697627"/>
            <a:ext cx="5943600" cy="33198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 y="2697628"/>
            <a:ext cx="5943600" cy="3319805"/>
          </a:xfrm>
          <a:prstGeom prst="rect">
            <a:avLst/>
          </a:prstGeom>
        </p:spPr>
      </p:pic>
      <p:sp>
        <p:nvSpPr>
          <p:cNvPr id="35" name="Content Placeholder 2"/>
          <p:cNvSpPr>
            <a:spLocks noGrp="1"/>
          </p:cNvSpPr>
          <p:nvPr>
            <p:ph idx="1"/>
          </p:nvPr>
        </p:nvSpPr>
        <p:spPr>
          <a:xfrm>
            <a:off x="1120000" y="1825624"/>
            <a:ext cx="10233800" cy="5032375"/>
          </a:xfrm>
        </p:spPr>
        <p:txBody>
          <a:bodyPr>
            <a:normAutofit fontScale="92500" lnSpcReduction="10000"/>
          </a:bodyPr>
          <a:lstStyle/>
          <a:p>
            <a:r>
              <a:rPr lang="en-US" dirty="0" smtClean="0"/>
              <a:t>Northeastern University - </a:t>
            </a:r>
            <a:r>
              <a:rPr lang="en-US" dirty="0"/>
              <a:t>Computer and </a:t>
            </a:r>
            <a:r>
              <a:rPr lang="en-US" dirty="0" smtClean="0"/>
              <a:t>Information Science</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sz="1700" dirty="0" smtClean="0"/>
              <a:t>CIP Code - developed </a:t>
            </a:r>
            <a:r>
              <a:rPr lang="en-US" sz="1700" dirty="0"/>
              <a:t>by the U.S. Department of Education's National Center for Education Statistics (NCES)</a:t>
            </a:r>
          </a:p>
        </p:txBody>
      </p:sp>
      <p:sp>
        <p:nvSpPr>
          <p:cNvPr id="5" name="TextBox 4"/>
          <p:cNvSpPr txBox="1"/>
          <p:nvPr/>
        </p:nvSpPr>
        <p:spPr>
          <a:xfrm>
            <a:off x="121920" y="2260828"/>
            <a:ext cx="2888932" cy="369332"/>
          </a:xfrm>
          <a:prstGeom prst="rect">
            <a:avLst/>
          </a:prstGeom>
          <a:noFill/>
        </p:spPr>
        <p:txBody>
          <a:bodyPr wrap="none" rtlCol="0">
            <a:spAutoFit/>
          </a:bodyPr>
          <a:lstStyle/>
          <a:p>
            <a:pPr marL="285750" indent="-285750">
              <a:buFont typeface="Arial" charset="0"/>
              <a:buChar char="•"/>
            </a:pPr>
            <a:r>
              <a:rPr lang="en-US" dirty="0" smtClean="0"/>
              <a:t>Local – same department</a:t>
            </a:r>
            <a:endParaRPr lang="en-US" dirty="0"/>
          </a:p>
        </p:txBody>
      </p:sp>
      <p:sp>
        <p:nvSpPr>
          <p:cNvPr id="7" name="TextBox 6"/>
          <p:cNvSpPr txBox="1"/>
          <p:nvPr/>
        </p:nvSpPr>
        <p:spPr>
          <a:xfrm>
            <a:off x="6148428" y="2260828"/>
            <a:ext cx="2746265" cy="369332"/>
          </a:xfrm>
          <a:prstGeom prst="rect">
            <a:avLst/>
          </a:prstGeom>
          <a:noFill/>
        </p:spPr>
        <p:txBody>
          <a:bodyPr wrap="none" rtlCol="0">
            <a:spAutoFit/>
          </a:bodyPr>
          <a:lstStyle/>
          <a:p>
            <a:pPr marL="285750" indent="-285750">
              <a:buFont typeface="Arial" charset="0"/>
              <a:buChar char="•"/>
            </a:pPr>
            <a:r>
              <a:rPr lang="en-US" dirty="0" smtClean="0"/>
              <a:t>Global – same discipline</a:t>
            </a:r>
            <a:endParaRPr lang="en-US" dirty="0"/>
          </a:p>
        </p:txBody>
      </p:sp>
    </p:spTree>
    <p:extLst>
      <p:ext uri="{BB962C8B-B14F-4D97-AF65-F5344CB8AC3E}">
        <p14:creationId xmlns:p14="http://schemas.microsoft.com/office/powerpoint/2010/main" val="10562382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1" nodeType="clickEffect">
                                  <p:stCondLst>
                                    <p:cond delay="0"/>
                                  </p:stCondLst>
                                  <p:childTnLst>
                                    <p:set>
                                      <p:cBhvr>
                                        <p:cTn id="19" dur="1" fill="hold">
                                          <p:stCondLst>
                                            <p:cond delay="0"/>
                                          </p:stCondLst>
                                        </p:cTn>
                                        <p:tgtEl>
                                          <p:spTgt spid="35">
                                            <p:txEl>
                                              <p:pRg st="10" end="10"/>
                                            </p:txEl>
                                          </p:spTgt>
                                        </p:tgtEl>
                                        <p:attrNameLst>
                                          <p:attrName>style.visibility</p:attrName>
                                        </p:attrNameLst>
                                      </p:cBhvr>
                                      <p:to>
                                        <p:strVal val="visible"/>
                                      </p:to>
                                    </p:set>
                                    <p:animEffect transition="in" filter="checkerboard(across)">
                                      <p:cBhvr>
                                        <p:cTn id="20" dur="500"/>
                                        <p:tgtEl>
                                          <p:spTgt spid="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5" grpId="1" uiExpand="1"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sp>
        <p:nvSpPr>
          <p:cNvPr id="35" name="Content Placeholder 2"/>
          <p:cNvSpPr>
            <a:spLocks noGrp="1"/>
          </p:cNvSpPr>
          <p:nvPr>
            <p:ph idx="1"/>
          </p:nvPr>
        </p:nvSpPr>
        <p:spPr>
          <a:xfrm>
            <a:off x="1120000" y="1825625"/>
            <a:ext cx="10233800" cy="4351338"/>
          </a:xfrm>
        </p:spPr>
        <p:txBody>
          <a:bodyPr/>
          <a:lstStyle/>
          <a:p>
            <a:r>
              <a:rPr lang="en-US" dirty="0" smtClean="0"/>
              <a:t>MIT - Electrical </a:t>
            </a:r>
            <a:r>
              <a:rPr lang="en-US" dirty="0"/>
              <a:t>Engineering and Computer </a:t>
            </a:r>
            <a:r>
              <a:rPr lang="en-US" dirty="0" smtClean="0"/>
              <a:t>Science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3035300"/>
            <a:ext cx="5943600" cy="3276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987" y="3037274"/>
            <a:ext cx="5943600" cy="3274626"/>
          </a:xfrm>
          <a:prstGeom prst="rect">
            <a:avLst/>
          </a:prstGeom>
        </p:spPr>
      </p:pic>
      <p:sp>
        <p:nvSpPr>
          <p:cNvPr id="9" name="TextBox 8"/>
          <p:cNvSpPr txBox="1"/>
          <p:nvPr/>
        </p:nvSpPr>
        <p:spPr>
          <a:xfrm>
            <a:off x="121920" y="2555295"/>
            <a:ext cx="2853666" cy="369332"/>
          </a:xfrm>
          <a:prstGeom prst="rect">
            <a:avLst/>
          </a:prstGeom>
          <a:noFill/>
        </p:spPr>
        <p:txBody>
          <a:bodyPr wrap="none" rtlCol="0">
            <a:spAutoFit/>
          </a:bodyPr>
          <a:lstStyle/>
          <a:p>
            <a:pPr marL="285750" indent="-285750">
              <a:buFont typeface="Arial" charset="0"/>
              <a:buChar char="•"/>
            </a:pPr>
            <a:r>
              <a:rPr lang="en-US" dirty="0"/>
              <a:t>Local - same </a:t>
            </a:r>
            <a:r>
              <a:rPr lang="en-US" dirty="0" smtClean="0"/>
              <a:t>department</a:t>
            </a:r>
            <a:endParaRPr lang="en-US" dirty="0"/>
          </a:p>
        </p:txBody>
      </p:sp>
      <p:sp>
        <p:nvSpPr>
          <p:cNvPr id="10" name="TextBox 9"/>
          <p:cNvSpPr txBox="1"/>
          <p:nvPr/>
        </p:nvSpPr>
        <p:spPr>
          <a:xfrm>
            <a:off x="6148428" y="2555295"/>
            <a:ext cx="2727029" cy="369332"/>
          </a:xfrm>
          <a:prstGeom prst="rect">
            <a:avLst/>
          </a:prstGeom>
          <a:noFill/>
        </p:spPr>
        <p:txBody>
          <a:bodyPr wrap="none" rtlCol="0">
            <a:spAutoFit/>
          </a:bodyPr>
          <a:lstStyle/>
          <a:p>
            <a:pPr marL="285750" indent="-285750">
              <a:buFont typeface="Arial" charset="0"/>
              <a:buChar char="•"/>
            </a:pPr>
            <a:r>
              <a:rPr lang="en-US" dirty="0"/>
              <a:t>Global - same </a:t>
            </a:r>
            <a:r>
              <a:rPr lang="en-US" dirty="0" smtClean="0"/>
              <a:t>discipline</a:t>
            </a:r>
            <a:endParaRPr lang="en-US" dirty="0"/>
          </a:p>
        </p:txBody>
      </p:sp>
    </p:spTree>
    <p:extLst>
      <p:ext uri="{BB962C8B-B14F-4D97-AF65-F5344CB8AC3E}">
        <p14:creationId xmlns:p14="http://schemas.microsoft.com/office/powerpoint/2010/main" val="13385683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sp>
        <p:nvSpPr>
          <p:cNvPr id="35" name="Content Placeholder 2"/>
          <p:cNvSpPr>
            <a:spLocks noGrp="1"/>
          </p:cNvSpPr>
          <p:nvPr>
            <p:ph idx="1"/>
          </p:nvPr>
        </p:nvSpPr>
        <p:spPr>
          <a:xfrm>
            <a:off x="1120000" y="1825625"/>
            <a:ext cx="10233800" cy="4351338"/>
          </a:xfrm>
        </p:spPr>
        <p:txBody>
          <a:bodyPr/>
          <a:lstStyle/>
          <a:p>
            <a:r>
              <a:rPr lang="en-US" dirty="0" smtClean="0"/>
              <a:t>University of Houston - Computer Science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55974"/>
            <a:ext cx="5943600" cy="32861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084" y="3055974"/>
            <a:ext cx="5943600" cy="3255926"/>
          </a:xfrm>
          <a:prstGeom prst="rect">
            <a:avLst/>
          </a:prstGeom>
        </p:spPr>
      </p:pic>
      <p:sp>
        <p:nvSpPr>
          <p:cNvPr id="8" name="TextBox 7"/>
          <p:cNvSpPr txBox="1"/>
          <p:nvPr/>
        </p:nvSpPr>
        <p:spPr>
          <a:xfrm>
            <a:off x="121920" y="2555295"/>
            <a:ext cx="2935419" cy="369332"/>
          </a:xfrm>
          <a:prstGeom prst="rect">
            <a:avLst/>
          </a:prstGeom>
          <a:noFill/>
        </p:spPr>
        <p:txBody>
          <a:bodyPr wrap="none" rtlCol="0">
            <a:spAutoFit/>
          </a:bodyPr>
          <a:lstStyle/>
          <a:p>
            <a:pPr marL="285750" indent="-285750">
              <a:buFont typeface="Arial" charset="0"/>
              <a:buChar char="•"/>
            </a:pPr>
            <a:r>
              <a:rPr lang="en-US" dirty="0" smtClean="0"/>
              <a:t>Local – same department</a:t>
            </a:r>
            <a:endParaRPr lang="en-US" dirty="0"/>
          </a:p>
        </p:txBody>
      </p:sp>
      <p:sp>
        <p:nvSpPr>
          <p:cNvPr id="9" name="TextBox 8"/>
          <p:cNvSpPr txBox="1"/>
          <p:nvPr/>
        </p:nvSpPr>
        <p:spPr>
          <a:xfrm>
            <a:off x="6148428" y="2555295"/>
            <a:ext cx="2792752" cy="369332"/>
          </a:xfrm>
          <a:prstGeom prst="rect">
            <a:avLst/>
          </a:prstGeom>
          <a:noFill/>
        </p:spPr>
        <p:txBody>
          <a:bodyPr wrap="none" rtlCol="0">
            <a:spAutoFit/>
          </a:bodyPr>
          <a:lstStyle/>
          <a:p>
            <a:pPr marL="285750" indent="-285750">
              <a:buFont typeface="Arial" charset="0"/>
              <a:buChar char="•"/>
            </a:pPr>
            <a:r>
              <a:rPr lang="en-US" dirty="0" smtClean="0"/>
              <a:t>Global – same discipline</a:t>
            </a:r>
            <a:endParaRPr lang="en-US" dirty="0"/>
          </a:p>
        </p:txBody>
      </p:sp>
    </p:spTree>
    <p:extLst>
      <p:ext uri="{BB962C8B-B14F-4D97-AF65-F5344CB8AC3E}">
        <p14:creationId xmlns:p14="http://schemas.microsoft.com/office/powerpoint/2010/main" val="12131833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43</a:t>
            </a:fld>
            <a:endParaRPr lang="en-US" dirty="0"/>
          </a:p>
        </p:txBody>
      </p:sp>
      <p:sp>
        <p:nvSpPr>
          <p:cNvPr id="9" name="Content Placeholder 2"/>
          <p:cNvSpPr txBox="1">
            <a:spLocks/>
          </p:cNvSpPr>
          <p:nvPr/>
        </p:nvSpPr>
        <p:spPr>
          <a:xfrm>
            <a:off x="1120000" y="1825624"/>
            <a:ext cx="10233800" cy="4885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Computer Science</a:t>
            </a:r>
          </a:p>
          <a:p>
            <a:pPr lvl="1"/>
            <a:r>
              <a:rPr lang="en-US" dirty="0" smtClean="0"/>
              <a:t>Sample size (</a:t>
            </a:r>
            <a:r>
              <a:rPr lang="en-US" i="1" dirty="0" smtClean="0"/>
              <a:t>n</a:t>
            </a:r>
            <a:r>
              <a:rPr lang="en-US" dirty="0" smtClean="0"/>
              <a:t>=248) at Top 10 Computer Science</a:t>
            </a:r>
          </a:p>
          <a:p>
            <a:pPr lvl="1"/>
            <a:r>
              <a:rPr lang="en-US" dirty="0" smtClean="0"/>
              <a:t>Chaired professor (</a:t>
            </a:r>
            <a:r>
              <a:rPr lang="en-US" i="1" dirty="0" smtClean="0"/>
              <a:t>n</a:t>
            </a:r>
            <a:r>
              <a:rPr lang="en-US" dirty="0" smtClean="0"/>
              <a:t>=61) at </a:t>
            </a:r>
            <a:r>
              <a:rPr lang="en-US" dirty="0"/>
              <a:t>Top 10 Computer </a:t>
            </a:r>
            <a:r>
              <a:rPr lang="en-US" dirty="0" smtClean="0"/>
              <a:t>Science</a:t>
            </a:r>
          </a:p>
          <a:p>
            <a:pPr lvl="1"/>
            <a:endParaRPr lang="en-US" dirty="0"/>
          </a:p>
          <a:p>
            <a:r>
              <a:rPr lang="en-US" dirty="0" smtClean="0"/>
              <a:t>Biology</a:t>
            </a:r>
            <a:endParaRPr lang="en-US" dirty="0"/>
          </a:p>
          <a:p>
            <a:pPr lvl="1"/>
            <a:r>
              <a:rPr lang="en-US" dirty="0"/>
              <a:t>Sample size (</a:t>
            </a:r>
            <a:r>
              <a:rPr lang="en-US" i="1" dirty="0" smtClean="0"/>
              <a:t>n</a:t>
            </a:r>
            <a:r>
              <a:rPr lang="en-US" dirty="0" smtClean="0"/>
              <a:t>=152) </a:t>
            </a:r>
            <a:r>
              <a:rPr lang="en-US" dirty="0"/>
              <a:t>at Top 10 </a:t>
            </a:r>
            <a:r>
              <a:rPr lang="en-US" dirty="0" smtClean="0"/>
              <a:t>Biology</a:t>
            </a:r>
            <a:endParaRPr lang="en-US" dirty="0"/>
          </a:p>
          <a:p>
            <a:pPr lvl="1"/>
            <a:r>
              <a:rPr lang="en-US" dirty="0"/>
              <a:t>Chaired professor (</a:t>
            </a:r>
            <a:r>
              <a:rPr lang="en-US" i="1" dirty="0" smtClean="0"/>
              <a:t>n</a:t>
            </a:r>
            <a:r>
              <a:rPr lang="en-US" dirty="0" smtClean="0"/>
              <a:t>=32) </a:t>
            </a:r>
            <a:r>
              <a:rPr lang="en-US" dirty="0"/>
              <a:t>at Top 10 </a:t>
            </a:r>
            <a:r>
              <a:rPr lang="en-US" dirty="0" smtClean="0"/>
              <a:t>Biology</a:t>
            </a:r>
          </a:p>
          <a:p>
            <a:pPr lvl="1"/>
            <a:endParaRPr lang="en-US" dirty="0" smtClean="0"/>
          </a:p>
          <a:p>
            <a:r>
              <a:rPr lang="en-US" dirty="0"/>
              <a:t>Top 10 based on US News College Rankings</a:t>
            </a:r>
          </a:p>
          <a:p>
            <a:r>
              <a:rPr lang="en-US" dirty="0" smtClean="0"/>
              <a:t>Chaired professor data is from department’s websites</a:t>
            </a:r>
          </a:p>
          <a:p>
            <a:pPr lvl="1"/>
            <a:endParaRPr lang="en-US" dirty="0" smtClean="0"/>
          </a:p>
        </p:txBody>
      </p:sp>
    </p:spTree>
    <p:extLst>
      <p:ext uri="{BB962C8B-B14F-4D97-AF65-F5344CB8AC3E}">
        <p14:creationId xmlns:p14="http://schemas.microsoft.com/office/powerpoint/2010/main" val="18418432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blinds(horizontal)">
                                      <p:cBhvr>
                                        <p:cTn id="18" dur="500"/>
                                        <p:tgtEl>
                                          <p:spTgt spid="9">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blinds(horizontal)">
                                      <p:cBhvr>
                                        <p:cTn id="21" dur="500"/>
                                        <p:tgtEl>
                                          <p:spTgt spid="9">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blinds(horizontal)">
                                      <p:cBhvr>
                                        <p:cTn id="24" dur="500"/>
                                        <p:tgtEl>
                                          <p:spTgt spid="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blinds(horizontal)">
                                      <p:cBhvr>
                                        <p:cTn id="29" dur="500"/>
                                        <p:tgtEl>
                                          <p:spTgt spid="9">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blinds(horizontal)">
                                      <p:cBhvr>
                                        <p:cTn id="34"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Computer Science</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44</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478"/>
          <a:stretch/>
        </p:blipFill>
        <p:spPr>
          <a:xfrm>
            <a:off x="228600" y="2275463"/>
            <a:ext cx="11734800" cy="4058486"/>
          </a:xfrm>
          <a:prstGeom prst="rect">
            <a:avLst/>
          </a:prstGeom>
        </p:spPr>
      </p:pic>
      <p:sp>
        <p:nvSpPr>
          <p:cNvPr id="6" name="Rectangle 5"/>
          <p:cNvSpPr/>
          <p:nvPr/>
        </p:nvSpPr>
        <p:spPr>
          <a:xfrm>
            <a:off x="619932" y="5567695"/>
            <a:ext cx="4959458" cy="313228"/>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1690688"/>
            <a:ext cx="7613751"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At Least 1 Top - Local Quartile</a:t>
            </a:r>
            <a:endParaRPr lang="en-US" sz="3200" dirty="0"/>
          </a:p>
        </p:txBody>
      </p:sp>
    </p:spTree>
    <p:extLst>
      <p:ext uri="{BB962C8B-B14F-4D97-AF65-F5344CB8AC3E}">
        <p14:creationId xmlns:p14="http://schemas.microsoft.com/office/powerpoint/2010/main" val="14263379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a:t>
            </a:r>
            <a:r>
              <a:rPr lang="en-US" dirty="0"/>
              <a:t>– </a:t>
            </a:r>
            <a:r>
              <a:rPr lang="en-US" dirty="0" smtClean="0"/>
              <a:t>Computer Science</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45</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527"/>
          <a:stretch/>
        </p:blipFill>
        <p:spPr>
          <a:xfrm>
            <a:off x="203200" y="1983075"/>
            <a:ext cx="11772900" cy="4738400"/>
          </a:xfrm>
          <a:prstGeom prst="rect">
            <a:avLst/>
          </a:prstGeom>
        </p:spPr>
      </p:pic>
      <p:sp>
        <p:nvSpPr>
          <p:cNvPr id="6" name="Rectangle 5"/>
          <p:cNvSpPr/>
          <p:nvPr/>
        </p:nvSpPr>
        <p:spPr>
          <a:xfrm>
            <a:off x="619932" y="5510385"/>
            <a:ext cx="4773478" cy="301482"/>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1398300"/>
            <a:ext cx="5474576"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All Local Quartile</a:t>
            </a:r>
            <a:endParaRPr lang="en-US" sz="3200" dirty="0"/>
          </a:p>
        </p:txBody>
      </p:sp>
    </p:spTree>
    <p:extLst>
      <p:ext uri="{BB962C8B-B14F-4D97-AF65-F5344CB8AC3E}">
        <p14:creationId xmlns:p14="http://schemas.microsoft.com/office/powerpoint/2010/main" val="20704290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Biology</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46</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030"/>
          <a:stretch/>
        </p:blipFill>
        <p:spPr>
          <a:xfrm>
            <a:off x="165100" y="2266030"/>
            <a:ext cx="11861800" cy="4090320"/>
          </a:xfrm>
          <a:prstGeom prst="rect">
            <a:avLst/>
          </a:prstGeom>
        </p:spPr>
      </p:pic>
      <p:sp>
        <p:nvSpPr>
          <p:cNvPr id="8" name="Rectangle 7"/>
          <p:cNvSpPr/>
          <p:nvPr/>
        </p:nvSpPr>
        <p:spPr>
          <a:xfrm>
            <a:off x="619932" y="5595433"/>
            <a:ext cx="4572000" cy="288757"/>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0500" y="1681255"/>
            <a:ext cx="8157169"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Local  Quartiles for </a:t>
            </a:r>
            <a:r>
              <a:rPr lang="en-US" sz="3200" dirty="0"/>
              <a:t>Total Funding</a:t>
            </a:r>
          </a:p>
        </p:txBody>
      </p:sp>
    </p:spTree>
    <p:extLst>
      <p:ext uri="{BB962C8B-B14F-4D97-AF65-F5344CB8AC3E}">
        <p14:creationId xmlns:p14="http://schemas.microsoft.com/office/powerpoint/2010/main" val="20600283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74F74A-7BF3-1C41-9DD5-AD56B693B424}" type="slidenum">
              <a:rPr lang="en-US" smtClean="0"/>
              <a:t>47</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81"/>
          <a:stretch/>
        </p:blipFill>
        <p:spPr>
          <a:xfrm>
            <a:off x="171450" y="1892967"/>
            <a:ext cx="11849100" cy="4753101"/>
          </a:xfrm>
          <a:prstGeom prst="rect">
            <a:avLst/>
          </a:prstGeom>
        </p:spPr>
      </p:pic>
      <p:sp>
        <p:nvSpPr>
          <p:cNvPr id="7" name="Rectangle 6"/>
          <p:cNvSpPr/>
          <p:nvPr/>
        </p:nvSpPr>
        <p:spPr>
          <a:xfrm>
            <a:off x="619933" y="5424407"/>
            <a:ext cx="4866468" cy="526941"/>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 y="1308192"/>
            <a:ext cx="5723042"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All Local  Quartiles</a:t>
            </a:r>
            <a:endParaRPr lang="en-US" sz="3200" dirty="0"/>
          </a:p>
        </p:txBody>
      </p:sp>
      <p:sp>
        <p:nvSpPr>
          <p:cNvPr id="6" name="Title 5"/>
          <p:cNvSpPr>
            <a:spLocks noGrp="1"/>
          </p:cNvSpPr>
          <p:nvPr>
            <p:ph type="title"/>
          </p:nvPr>
        </p:nvSpPr>
        <p:spPr/>
        <p:txBody>
          <a:bodyPr>
            <a:normAutofit/>
          </a:bodyPr>
          <a:lstStyle/>
          <a:p>
            <a:r>
              <a:rPr lang="en-US" dirty="0"/>
              <a:t>Data Analysis – </a:t>
            </a:r>
            <a:r>
              <a:rPr lang="en-US" dirty="0" smtClean="0"/>
              <a:t>Biology</a:t>
            </a:r>
            <a:endParaRPr lang="en-US" dirty="0"/>
          </a:p>
        </p:txBody>
      </p:sp>
    </p:spTree>
    <p:extLst>
      <p:ext uri="{BB962C8B-B14F-4D97-AF65-F5344CB8AC3E}">
        <p14:creationId xmlns:p14="http://schemas.microsoft.com/office/powerpoint/2010/main" val="16694215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Biology</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48</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964"/>
          <a:stretch/>
        </p:blipFill>
        <p:spPr>
          <a:xfrm>
            <a:off x="190500" y="1972249"/>
            <a:ext cx="11811000" cy="4749225"/>
          </a:xfrm>
          <a:prstGeom prst="rect">
            <a:avLst/>
          </a:prstGeom>
        </p:spPr>
      </p:pic>
      <p:sp>
        <p:nvSpPr>
          <p:cNvPr id="10" name="Rectangle 9"/>
          <p:cNvSpPr/>
          <p:nvPr/>
        </p:nvSpPr>
        <p:spPr>
          <a:xfrm>
            <a:off x="619932" y="5517397"/>
            <a:ext cx="5052448" cy="449450"/>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 y="1387475"/>
            <a:ext cx="5654112"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smtClean="0"/>
              <a:t>All Global Quartile</a:t>
            </a:r>
            <a:endParaRPr lang="en-US" sz="3200" dirty="0"/>
          </a:p>
        </p:txBody>
      </p:sp>
    </p:spTree>
    <p:extLst>
      <p:ext uri="{BB962C8B-B14F-4D97-AF65-F5344CB8AC3E}">
        <p14:creationId xmlns:p14="http://schemas.microsoft.com/office/powerpoint/2010/main" val="3609023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lnSpcReduction="10000"/>
          </a:bodyPr>
          <a:lstStyle/>
          <a:p>
            <a:pPr>
              <a:buFont typeface="Arial" charset="0"/>
              <a:buChar char="•"/>
            </a:pPr>
            <a:r>
              <a:rPr lang="en-US" sz="2200" dirty="0" smtClean="0"/>
              <a:t>GOAL 1: Articulate a clear, comprehensive, and measurable performance</a:t>
            </a:r>
            <a:r>
              <a:rPr lang="ko-KR" altLang="en-US" sz="2200" dirty="0" smtClean="0"/>
              <a:t> </a:t>
            </a:r>
            <a:r>
              <a:rPr lang="en-US" sz="2200" dirty="0" smtClean="0"/>
              <a:t>evaluation</a:t>
            </a:r>
            <a:br>
              <a:rPr lang="en-US" sz="2200" dirty="0" smtClean="0"/>
            </a:br>
            <a:r>
              <a:rPr lang="en-US" sz="2200" dirty="0" smtClean="0"/>
              <a:t>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a:solidFill>
                  <a:srgbClr val="00B0F0"/>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a:solidFill>
                  <a:srgbClr val="00B0F0"/>
                </a:solidFill>
              </a:rPr>
              <a:t>Scaling interface is still </a:t>
            </a:r>
            <a:r>
              <a:rPr lang="en-US" sz="1800" dirty="0" smtClean="0">
                <a:solidFill>
                  <a:srgbClr val="00B0F0"/>
                </a:solidFill>
              </a:rPr>
              <a:t>pending</a:t>
            </a:r>
          </a:p>
          <a:p>
            <a:pPr lvl="1">
              <a:buFont typeface="Arial" charset="0"/>
              <a:buChar char="•"/>
            </a:pPr>
            <a:r>
              <a:rPr lang="en-US" sz="1800" dirty="0" smtClean="0">
                <a:solidFill>
                  <a:srgbClr val="00B0F0"/>
                </a:solidFill>
              </a:rPr>
              <a:t>Validates </a:t>
            </a:r>
            <a:r>
              <a:rPr lang="en-US" sz="1800" dirty="0">
                <a:solidFill>
                  <a:srgbClr val="00B0F0"/>
                </a:solidFill>
              </a:rPr>
              <a:t>the design choice of the three criteria for </a:t>
            </a:r>
            <a:r>
              <a:rPr lang="en-US" sz="1800" dirty="0" smtClean="0">
                <a:solidFill>
                  <a:srgbClr val="00B0F0"/>
                </a:solidFill>
              </a:rPr>
              <a:t>the visualization</a:t>
            </a:r>
            <a:endParaRPr lang="en-US" sz="1800" dirty="0">
              <a:solidFill>
                <a:srgbClr val="00B0F0"/>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49</a:t>
            </a:fld>
            <a:endParaRPr lang="en-US" dirty="0"/>
          </a:p>
        </p:txBody>
      </p:sp>
      <p:sp>
        <p:nvSpPr>
          <p:cNvPr id="9" name="TextBox 8"/>
          <p:cNvSpPr txBox="1"/>
          <p:nvPr/>
        </p:nvSpPr>
        <p:spPr>
          <a:xfrm>
            <a:off x="10650723" y="1865072"/>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
        <p:nvSpPr>
          <p:cNvPr id="10" name="TextBox 9"/>
          <p:cNvSpPr txBox="1"/>
          <p:nvPr/>
        </p:nvSpPr>
        <p:spPr>
          <a:xfrm>
            <a:off x="10650723" y="3822518"/>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
        <p:nvSpPr>
          <p:cNvPr id="11" name="TextBox 10"/>
          <p:cNvSpPr txBox="1"/>
          <p:nvPr/>
        </p:nvSpPr>
        <p:spPr>
          <a:xfrm>
            <a:off x="10650723" y="5030110"/>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Tree>
    <p:extLst>
      <p:ext uri="{BB962C8B-B14F-4D97-AF65-F5344CB8AC3E}">
        <p14:creationId xmlns:p14="http://schemas.microsoft.com/office/powerpoint/2010/main" val="2072859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50</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r>
              <a:rPr lang="en-US" dirty="0" smtClean="0"/>
              <a:t>.</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mtClean="0"/>
              <a:t>Switched </a:t>
            </a:r>
            <a:r>
              <a:rPr lang="en-US" dirty="0" smtClean="0"/>
              <a:t>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Dr. Ioannis Pavlidis</a:t>
            </a:r>
            <a:r>
              <a:rPr lang="en-US" dirty="0"/>
              <a:t>	</a:t>
            </a:r>
            <a:r>
              <a:rPr lang="en-US" dirty="0" smtClean="0"/>
              <a:t>(Dept. of Computer Science) – Chairman</a:t>
            </a:r>
          </a:p>
          <a:p>
            <a:pPr lvl="1">
              <a:tabLst>
                <a:tab pos="3711575" algn="l"/>
              </a:tabLst>
            </a:pPr>
            <a:r>
              <a:rPr lang="en-US" dirty="0" smtClean="0"/>
              <a:t>Dr. </a:t>
            </a:r>
            <a:r>
              <a:rPr lang="en-US" dirty="0" err="1"/>
              <a:t>Zhigang</a:t>
            </a:r>
            <a:r>
              <a:rPr lang="en-US" dirty="0"/>
              <a:t> </a:t>
            </a:r>
            <a:r>
              <a:rPr lang="en-US" dirty="0" smtClean="0"/>
              <a:t>Deng	(Dept. of Computer Science)</a:t>
            </a:r>
            <a:endParaRPr lang="en-US" dirty="0"/>
          </a:p>
          <a:p>
            <a:pPr lvl="1">
              <a:tabLst>
                <a:tab pos="3711575" algn="l"/>
              </a:tabLst>
            </a:pPr>
            <a:r>
              <a:rPr lang="en-US" dirty="0" smtClean="0"/>
              <a:t>Dr. </a:t>
            </a:r>
            <a:r>
              <a:rPr lang="en-US" dirty="0" err="1" smtClean="0"/>
              <a:t>Guoning</a:t>
            </a:r>
            <a:r>
              <a:rPr lang="en-US" dirty="0" smtClean="0"/>
              <a:t> Chen	(Dept. of Computer Science)</a:t>
            </a:r>
          </a:p>
          <a:p>
            <a:pPr lvl="1">
              <a:tabLst>
                <a:tab pos="3711575" algn="l"/>
              </a:tabLst>
            </a:pPr>
            <a:r>
              <a:rPr lang="en-US" dirty="0" smtClean="0"/>
              <a:t>Dr.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40381" y="1496594"/>
            <a:ext cx="914400" cy="914400"/>
          </a:xfrm>
          <a:prstGeom prst="ellipse">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1" cstate="screen">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51</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1000"/>
                                        <p:tgtEl>
                                          <p:spTgt spid="9"/>
                                        </p:tgtEl>
                                      </p:cBhvr>
                                    </p:animEffect>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1000"/>
                                        <p:tgtEl>
                                          <p:spTgt spid="8"/>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1000"/>
                                        <p:tgtEl>
                                          <p:spTgt spid="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linds(horizontal)">
                                      <p:cBhvr>
                                        <p:cTn id="44" dur="500"/>
                                        <p:tgtEl>
                                          <p:spTgt spid="3">
                                            <p:txEl>
                                              <p:pRg st="7" end="7"/>
                                            </p:txEl>
                                          </p:spTgt>
                                        </p:tgtEl>
                                      </p:cBhvr>
                                    </p:animEffect>
                                  </p:childTnLst>
                                </p:cTn>
                              </p:par>
                            </p:childTnLst>
                          </p:cTn>
                        </p:par>
                        <p:par>
                          <p:cTn id="45" fill="hold">
                            <p:stCondLst>
                              <p:cond delay="1000"/>
                            </p:stCondLst>
                            <p:childTnLst>
                              <p:par>
                                <p:cTn id="46" presetID="3" presetClass="entr" presetSubtype="10"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childTnLst>
                          </p:cTn>
                        </p:par>
                        <p:par>
                          <p:cTn id="49" fill="hold">
                            <p:stCondLst>
                              <p:cond delay="1500"/>
                            </p:stCondLst>
                            <p:childTnLst>
                              <p:par>
                                <p:cTn id="50" presetID="3" presetClass="entr" presetSubtype="1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52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53</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48059</TotalTime>
  <Words>3834</Words>
  <Application>Microsoft Macintosh PowerPoint</Application>
  <PresentationFormat>Widescreen</PresentationFormat>
  <Paragraphs>699</Paragraphs>
  <Slides>53</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Adobe Heiti Std R</vt:lpstr>
      <vt:lpstr>Calibri</vt:lpstr>
      <vt:lpstr>Corbel</vt:lpstr>
      <vt:lpstr>HY엽서L</vt:lpstr>
      <vt:lpstr>Mangal</vt:lpstr>
      <vt:lpstr>Wingdings</vt:lpstr>
      <vt:lpstr>맑은 고딕</vt:lpstr>
      <vt:lpstr>Arial</vt:lpstr>
      <vt:lpstr>Depth</vt:lpstr>
      <vt:lpstr>Scholar Plot – Scalable Data Visualization Methods for Academic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Data Sources</vt:lpstr>
      <vt:lpstr>Architecture</vt:lpstr>
      <vt:lpstr>Name Disambiguation</vt:lpstr>
      <vt:lpstr>Name Disambiguation</vt:lpstr>
      <vt:lpstr>Goals of Research</vt:lpstr>
      <vt:lpstr>Goals of Research</vt:lpstr>
      <vt:lpstr>Goals of Research</vt:lpstr>
      <vt:lpstr>Transforming to ‘Academic Garden’</vt:lpstr>
      <vt:lpstr>How to read a flower</vt:lpstr>
      <vt:lpstr>Scaling Individual to Department </vt:lpstr>
      <vt:lpstr>Scaling Department to College</vt:lpstr>
      <vt:lpstr>Inside the Academic Garden</vt:lpstr>
      <vt:lpstr>Academic Garden</vt:lpstr>
      <vt:lpstr>Academic Garden</vt:lpstr>
      <vt:lpstr>Academic Garden</vt:lpstr>
      <vt:lpstr>Data Analysis</vt:lpstr>
      <vt:lpstr>Data Analysis – Computer Science</vt:lpstr>
      <vt:lpstr>Data Analysis – Computer Science</vt:lpstr>
      <vt:lpstr>Data Analysis – Biology</vt:lpstr>
      <vt:lpstr>Data Analysis – Biology</vt:lpstr>
      <vt:lpstr>Data Analysis – Biology</vt:lpstr>
      <vt:lpstr>Conclusion</vt:lpstr>
      <vt:lpstr>PhD Timeline</vt:lpstr>
      <vt:lpstr>Acknowledgments</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948</cp:revision>
  <cp:lastPrinted>2016-07-18T22:45:06Z</cp:lastPrinted>
  <dcterms:created xsi:type="dcterms:W3CDTF">2015-09-15T19:51:47Z</dcterms:created>
  <dcterms:modified xsi:type="dcterms:W3CDTF">2016-07-18T23:13:50Z</dcterms:modified>
</cp:coreProperties>
</file>